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9" r:id="rId2"/>
    <p:sldId id="285" r:id="rId3"/>
    <p:sldId id="257" r:id="rId4"/>
    <p:sldId id="275" r:id="rId5"/>
    <p:sldId id="293" r:id="rId6"/>
    <p:sldId id="276" r:id="rId7"/>
    <p:sldId id="290" r:id="rId8"/>
    <p:sldId id="279" r:id="rId9"/>
    <p:sldId id="281" r:id="rId10"/>
    <p:sldId id="295" r:id="rId11"/>
    <p:sldId id="289" r:id="rId12"/>
    <p:sldId id="274" r:id="rId13"/>
    <p:sldId id="28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2202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F66B90C0-F889-458A-8171-ECD9300067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1D34E-CBDA-4E88-A486-59B7C16736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266A1-F256-4F1B-94F5-07743BD65A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127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51188" y="6313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5DE89-465F-4995-B866-8D575F377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65138"/>
            <a:ext cx="77724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127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51188" y="631348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80188" y="631348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F2F9A-59AE-4AD0-8463-2C668471F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69786455-27B7-41AD-9C23-5B737340AC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BEBA2184-8FCA-4BE9-BBEC-ED6550A8A5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E3AF3-B3E0-49B6-B1AD-390A4E0A75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49D60-A827-4700-99FC-2226D39991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5717772C-6D0D-4B00-98E4-50A2A1073E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527DA-B949-4CB0-9816-B7FDA0BBEA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5E364DA5-18C0-4641-A767-C70C72BDC0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F215F77-1289-4A2F-8EBB-A2BF7CA141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C7A15C-3475-46B8-98B3-87FC4F9ED4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857628"/>
            <a:ext cx="7715275" cy="256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передач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00042"/>
            <a:ext cx="821537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Назовите точное название сказки, из которой был рассмотрен фрагмент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4929198"/>
            <a:ext cx="8715404" cy="1500198"/>
          </a:xfrm>
        </p:spPr>
        <p:txBody>
          <a:bodyPr/>
          <a:lstStyle/>
          <a:p>
            <a:pPr algn="ctr"/>
            <a:r>
              <a:rPr lang="ru-RU" sz="2800" dirty="0" smtClean="0"/>
              <a:t>«Сказка о царе </a:t>
            </a:r>
            <a:r>
              <a:rPr lang="ru-RU" sz="2800" dirty="0" err="1" smtClean="0"/>
              <a:t>Салтане</a:t>
            </a:r>
            <a:r>
              <a:rPr lang="ru-RU" sz="2800" dirty="0" smtClean="0"/>
              <a:t>, о сыне его славном и могучем князе </a:t>
            </a:r>
            <a:r>
              <a:rPr lang="ru-RU" sz="2800" dirty="0" err="1" smtClean="0"/>
              <a:t>Гвидоне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Салтановиче</a:t>
            </a:r>
            <a:r>
              <a:rPr lang="ru-RU" sz="2800" dirty="0" smtClean="0"/>
              <a:t> и о прекрасной царевне Лебеди»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7707" y="1357298"/>
            <a:ext cx="4386293" cy="29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4051308" cy="300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ru-RU" b="1" smtClean="0">
                <a:solidFill>
                  <a:srgbClr val="002060"/>
                </a:solidFill>
              </a:rPr>
              <a:t>Самое важное:</a:t>
            </a:r>
          </a:p>
        </p:txBody>
      </p:sp>
      <p:sp>
        <p:nvSpPr>
          <p:cNvPr id="28674" name="Rectangle 3"/>
          <p:cNvSpPr>
            <a:spLocks noGrp="1"/>
          </p:cNvSpPr>
          <p:nvPr>
            <p:ph sz="quarter" idx="1"/>
          </p:nvPr>
        </p:nvSpPr>
        <p:spPr>
          <a:xfrm>
            <a:off x="790575" y="2057400"/>
            <a:ext cx="8353425" cy="2871788"/>
          </a:xfrm>
        </p:spPr>
        <p:txBody>
          <a:bodyPr/>
          <a:lstStyle/>
          <a:p>
            <a:r>
              <a:rPr lang="ru-RU" smtClean="0"/>
              <a:t>1. Какой информационный процесс мы разбирали сегодня на уроке?</a:t>
            </a:r>
          </a:p>
          <a:p>
            <a:r>
              <a:rPr lang="ru-RU" smtClean="0"/>
              <a:t>2. Назовите участников этого процесса?</a:t>
            </a:r>
          </a:p>
          <a:p>
            <a:r>
              <a:rPr lang="ru-RU" smtClean="0"/>
              <a:t>3. Как называются средства передачи информации?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14350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l">
              <a:defRPr/>
            </a:pPr>
            <a:r>
              <a:rPr lang="ru-RU" dirty="0" smtClean="0">
                <a:solidFill>
                  <a:schemeClr val="tx1"/>
                </a:solidFill>
              </a:rPr>
              <a:t>Домашнее задание: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57290" y="1357313"/>
            <a:ext cx="8072462" cy="5500687"/>
          </a:xfrm>
        </p:spPr>
        <p:txBody>
          <a:bodyPr/>
          <a:lstStyle/>
          <a:p>
            <a:pPr marL="265113" indent="-265113"/>
            <a:r>
              <a:rPr lang="en-US" sz="2800" b="1" dirty="0" smtClean="0"/>
              <a:t>I. </a:t>
            </a:r>
            <a:r>
              <a:rPr lang="ru-RU" sz="2800" b="1" dirty="0" smtClean="0"/>
              <a:t>Знать определения </a:t>
            </a:r>
            <a:r>
              <a:rPr lang="ru-RU" sz="2800" b="1" u="sng" dirty="0" smtClean="0"/>
              <a:t>источника</a:t>
            </a:r>
            <a:r>
              <a:rPr lang="ru-RU" sz="2800" b="1" dirty="0" smtClean="0"/>
              <a:t>, </a:t>
            </a:r>
            <a:r>
              <a:rPr lang="ru-RU" sz="2800" b="1" u="sng" dirty="0" smtClean="0"/>
              <a:t>приёмника</a:t>
            </a:r>
            <a:r>
              <a:rPr lang="ru-RU" sz="2800" b="1" dirty="0" smtClean="0"/>
              <a:t>, </a:t>
            </a:r>
            <a:r>
              <a:rPr lang="ru-RU" b="1" dirty="0" smtClean="0"/>
              <a:t>информационного</a:t>
            </a:r>
            <a:r>
              <a:rPr lang="ru-RU" sz="2800" b="1" dirty="0" smtClean="0"/>
              <a:t> канала связи. </a:t>
            </a:r>
          </a:p>
          <a:p>
            <a:pPr marL="265113" indent="-265113">
              <a:buNone/>
            </a:pPr>
            <a:endParaRPr lang="ru-RU" sz="2800" b="1" dirty="0" smtClean="0"/>
          </a:p>
          <a:p>
            <a:pPr marL="265113" indent="-265113"/>
            <a:r>
              <a:rPr lang="en-US" sz="2800" b="1" dirty="0" smtClean="0"/>
              <a:t>II</a:t>
            </a:r>
            <a:r>
              <a:rPr lang="ru-RU" sz="2800" b="1" dirty="0" smtClean="0"/>
              <a:t>.   § 1.5 стр. 20 </a:t>
            </a:r>
          </a:p>
          <a:p>
            <a:pPr marL="265113" indent="-265113">
              <a:buNone/>
            </a:pPr>
            <a:endParaRPr lang="ru-RU" sz="2800" b="1" dirty="0" smtClean="0"/>
          </a:p>
          <a:p>
            <a:pPr marL="265113" indent="-265113">
              <a:buNone/>
            </a:pPr>
            <a:r>
              <a:rPr lang="ru-RU" sz="2800" b="1" dirty="0" smtClean="0"/>
              <a:t>№73 , 77 РТ</a:t>
            </a:r>
          </a:p>
          <a:p>
            <a:pPr marL="265113" indent="-265113">
              <a:buNone/>
            </a:pPr>
            <a:r>
              <a:rPr lang="ru-RU" sz="2800" b="1" dirty="0" smtClean="0"/>
              <a:t>§3.4 и 3.5 стр.116 – 118 </a:t>
            </a:r>
            <a:r>
              <a:rPr lang="ru-RU" sz="2800" b="1" dirty="0" smtClean="0"/>
              <a:t>( дополнительно)</a:t>
            </a:r>
            <a:endParaRPr lang="ru-RU" sz="2800" b="1" dirty="0" smtClean="0"/>
          </a:p>
          <a:p>
            <a:pPr marL="265113" indent="-265113">
              <a:buNone/>
            </a:pPr>
            <a:endParaRPr lang="ru-RU" sz="2800" b="1" dirty="0" smtClean="0"/>
          </a:p>
        </p:txBody>
      </p:sp>
      <p:pic>
        <p:nvPicPr>
          <p:cNvPr id="5" name="Рисунок 4" descr="3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1000125" cy="828675"/>
          </a:xfrm>
          <a:prstGeom prst="rect">
            <a:avLst/>
          </a:prstGeom>
        </p:spPr>
      </p:pic>
      <p:pic>
        <p:nvPicPr>
          <p:cNvPr id="6" name="Рисунок 5" descr="37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00372"/>
            <a:ext cx="1047757" cy="785818"/>
          </a:xfrm>
          <a:prstGeom prst="rect">
            <a:avLst/>
          </a:prstGeom>
        </p:spPr>
      </p:pic>
      <p:pic>
        <p:nvPicPr>
          <p:cNvPr id="10" name="Picture 6" descr="AG00317_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71546"/>
            <a:ext cx="1009629" cy="129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2969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lIns="91440" tIns="45720" rIns="91440" bIns="45720"/>
          <a:lstStyle/>
          <a:p>
            <a:pPr>
              <a:defRPr/>
            </a:pPr>
            <a:r>
              <a:rPr lang="ru-RU" smtClean="0">
                <a:solidFill>
                  <a:schemeClr val="tx1"/>
                </a:solidFill>
              </a:rPr>
              <a:t>Практическая </a:t>
            </a:r>
            <a:r>
              <a:rPr lang="ru-RU" smtClean="0">
                <a:solidFill>
                  <a:schemeClr val="tx1"/>
                </a:solidFill>
              </a:rPr>
              <a:t>работа № 7</a:t>
            </a:r>
            <a:endParaRPr lang="ru-RU" dirty="0" smtClean="0">
              <a:solidFill>
                <a:schemeClr val="tx1"/>
              </a:solidFill>
            </a:endParaRPr>
          </a:p>
        </p:txBody>
      </p:sp>
      <p:pic>
        <p:nvPicPr>
          <p:cNvPr id="27650" name="Рисунок 3" descr="Pk2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25" y="3786188"/>
            <a:ext cx="26670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Рисунок 5" descr="PK7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91288" y="2143125"/>
            <a:ext cx="2652712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Рисунок 9" descr="PK6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2286000"/>
            <a:ext cx="201453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7" descr="j02326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071688"/>
            <a:ext cx="118586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8" descr="j023716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0"/>
            <a:ext cx="177641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9" descr="j03453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0"/>
            <a:ext cx="15843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11" descr="WDDNG05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54888" y="2000250"/>
            <a:ext cx="1789112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WordArt 4"/>
          <p:cNvSpPr>
            <a:spLocks noChangeArrowheads="1" noChangeShapeType="1" noTextEdit="1"/>
          </p:cNvSpPr>
          <p:nvPr/>
        </p:nvSpPr>
        <p:spPr bwMode="auto">
          <a:xfrm>
            <a:off x="1214438" y="3857625"/>
            <a:ext cx="7104062" cy="26431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/>
            <a:r>
              <a:rPr lang="ru-RU" sz="3600" b="1" i="1" kern="10" dirty="0">
                <a:ln w="28575" cap="rnd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6600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Georgia"/>
              </a:rPr>
              <a:t>Передача</a:t>
            </a:r>
          </a:p>
          <a:p>
            <a:pPr algn="ctr"/>
            <a:r>
              <a:rPr lang="ru-RU" sz="3600" b="1" i="1" kern="10" dirty="0">
                <a:ln w="28575" cap="rnd">
                  <a:solidFill>
                    <a:schemeClr val="accent2"/>
                  </a:solidFill>
                  <a:prstDash val="sysDot"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50000">
                      <a:srgbClr val="FF6600"/>
                    </a:gs>
                    <a:gs pos="100000">
                      <a:srgbClr val="FFFF00"/>
                    </a:gs>
                  </a:gsLst>
                  <a:lin ang="2700000" scaled="1"/>
                </a:gradFill>
                <a:latin typeface="Georgia"/>
              </a:rPr>
              <a:t>информации</a:t>
            </a:r>
          </a:p>
        </p:txBody>
      </p:sp>
      <p:pic>
        <p:nvPicPr>
          <p:cNvPr id="16390" name="Picture 11" descr="j0430368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8" y="1857375"/>
            <a:ext cx="1557337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16" descr="282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8" y="0"/>
            <a:ext cx="2052637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1000125"/>
            <a:ext cx="777240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</a:rPr>
              <a:t>Передача информации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85813" y="1928813"/>
            <a:ext cx="7772400" cy="114300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b="1" smtClean="0"/>
              <a:t>Люди постоянно участвуют в процессе передачи информации. </a:t>
            </a:r>
          </a:p>
          <a:p>
            <a:pPr algn="just">
              <a:buFontTx/>
              <a:buNone/>
            </a:pPr>
            <a:endParaRPr lang="ru-RU" b="1" smtClean="0"/>
          </a:p>
        </p:txBody>
      </p:sp>
      <p:pic>
        <p:nvPicPr>
          <p:cNvPr id="17411" name="Picture 8" descr="j042969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143250"/>
            <a:ext cx="1533525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2" descr="ALIEN05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188" y="2571750"/>
            <a:ext cx="1714500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357188" y="5000625"/>
            <a:ext cx="8429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/>
              <a:t>Приведите примеры из жизни, когда </a:t>
            </a:r>
            <a:r>
              <a:rPr lang="ru-RU" b="1" u="sng" dirty="0"/>
              <a:t>вы</a:t>
            </a:r>
            <a:r>
              <a:rPr lang="ru-RU" b="1" dirty="0"/>
              <a:t> или </a:t>
            </a:r>
            <a:r>
              <a:rPr lang="ru-RU" b="1" u="sng" dirty="0"/>
              <a:t>вам</a:t>
            </a:r>
            <a:r>
              <a:rPr lang="ru-RU" b="1" dirty="0"/>
              <a:t> </a:t>
            </a:r>
            <a:r>
              <a:rPr lang="ru-RU" b="1" u="sng" dirty="0"/>
              <a:t>передавали</a:t>
            </a:r>
            <a:r>
              <a:rPr lang="ru-RU" b="1" dirty="0"/>
              <a:t> информацию.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63" y="857250"/>
            <a:ext cx="6215062" cy="9144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tx1"/>
                </a:solidFill>
              </a:rPr>
              <a:t>Передача информации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b="1" dirty="0" smtClean="0"/>
          </a:p>
          <a:p>
            <a:pPr>
              <a:buFontTx/>
              <a:buNone/>
            </a:pPr>
            <a:r>
              <a:rPr lang="ru-RU" b="1" dirty="0" smtClean="0"/>
              <a:t>Люди передают друг другу просьбы, приказы, отчеты, публикуют книги, статьи, рекламные объявления. </a:t>
            </a:r>
          </a:p>
          <a:p>
            <a:pPr>
              <a:buFontTx/>
              <a:buNone/>
            </a:pPr>
            <a:r>
              <a:rPr lang="ru-RU" b="1" dirty="0" smtClean="0"/>
              <a:t>Передача информации происходит при чтении книг, при просмотре телепередач</a:t>
            </a:r>
          </a:p>
          <a:p>
            <a:endParaRPr lang="ru-RU" dirty="0" smtClean="0"/>
          </a:p>
        </p:txBody>
      </p:sp>
      <p:pic>
        <p:nvPicPr>
          <p:cNvPr id="18435" name="Рисунок 92" descr="36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5214938"/>
            <a:ext cx="1571625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93" descr="03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38" y="4786313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95" descr="29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0063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Рисунок 96" descr="544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00975" y="642938"/>
            <a:ext cx="13430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639080" cy="1928802"/>
          </a:xfr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Как можно изобразить схему передачи информации с помощью этих объектов?</a:t>
            </a:r>
          </a:p>
        </p:txBody>
      </p:sp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3429000" y="4429125"/>
            <a:ext cx="1728788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latin typeface="Arial" charset="0"/>
              </a:rPr>
              <a:t>Источник </a:t>
            </a:r>
          </a:p>
          <a:p>
            <a:pPr algn="ctr"/>
            <a:r>
              <a:rPr lang="ru-RU" sz="2000" b="1" dirty="0">
                <a:latin typeface="Arial" charset="0"/>
              </a:rPr>
              <a:t>информации</a:t>
            </a:r>
          </a:p>
        </p:txBody>
      </p:sp>
      <p:sp>
        <p:nvSpPr>
          <p:cNvPr id="19459" name="Rectangle 8"/>
          <p:cNvSpPr>
            <a:spLocks noChangeArrowheads="1"/>
          </p:cNvSpPr>
          <p:nvPr/>
        </p:nvSpPr>
        <p:spPr bwMode="auto">
          <a:xfrm>
            <a:off x="3357563" y="3000375"/>
            <a:ext cx="1871662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Arial" charset="0"/>
              </a:rPr>
              <a:t>Приёмник </a:t>
            </a:r>
          </a:p>
          <a:p>
            <a:pPr algn="ctr"/>
            <a:r>
              <a:rPr lang="ru-RU" sz="2000" b="1">
                <a:latin typeface="Arial" charset="0"/>
              </a:rPr>
              <a:t>информации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643188" y="2000250"/>
            <a:ext cx="3786187" cy="1008063"/>
          </a:xfrm>
          <a:prstGeom prst="rightArrow">
            <a:avLst>
              <a:gd name="adj1" fmla="val 50000"/>
              <a:gd name="adj2" fmla="val 96411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Arial" charset="0"/>
              </a:rPr>
              <a:t>Информационный канал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38" y="1000125"/>
            <a:ext cx="777240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tx1"/>
                </a:solidFill>
              </a:rPr>
              <a:t>Схема передачи </a:t>
            </a:r>
            <a:r>
              <a:rPr lang="ru-RU" b="1" dirty="0">
                <a:solidFill>
                  <a:schemeClr val="tx1"/>
                </a:solidFill>
              </a:rPr>
              <a:t>информации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57188" y="3143250"/>
            <a:ext cx="1728787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>
                <a:latin typeface="Arial" charset="0"/>
              </a:rPr>
              <a:t>Источник </a:t>
            </a:r>
          </a:p>
          <a:p>
            <a:pPr algn="ctr"/>
            <a:r>
              <a:rPr lang="ru-RU" sz="2000" b="1" dirty="0">
                <a:latin typeface="Arial" charset="0"/>
              </a:rPr>
              <a:t>информации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715125" y="3143250"/>
            <a:ext cx="1871663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Arial" charset="0"/>
              </a:rPr>
              <a:t>Приёмник </a:t>
            </a:r>
          </a:p>
          <a:p>
            <a:pPr algn="ctr"/>
            <a:r>
              <a:rPr lang="ru-RU" sz="2000" b="1">
                <a:latin typeface="Arial" charset="0"/>
              </a:rPr>
              <a:t>информации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2571750" y="3143250"/>
            <a:ext cx="3786188" cy="1008063"/>
          </a:xfrm>
          <a:prstGeom prst="rightArrow">
            <a:avLst>
              <a:gd name="adj1" fmla="val 50000"/>
              <a:gd name="adj2" fmla="val 96411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Arial" charset="0"/>
              </a:rPr>
              <a:t>Информационный канал</a:t>
            </a: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57188" y="4286250"/>
            <a:ext cx="27860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/>
              <a:t>объект,  который </a:t>
            </a:r>
            <a:r>
              <a:rPr lang="ru-RU" sz="3000" b="1"/>
              <a:t>передает </a:t>
            </a:r>
            <a:r>
              <a:rPr lang="ru-RU" sz="3000"/>
              <a:t>информацию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804025" y="4357688"/>
            <a:ext cx="23399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ru-RU" sz="3000"/>
              <a:t>объект, который  </a:t>
            </a:r>
            <a:r>
              <a:rPr lang="ru-RU" sz="3000" b="1"/>
              <a:t>получает</a:t>
            </a:r>
            <a:r>
              <a:rPr lang="ru-RU" sz="3000"/>
              <a:t> информацию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857500" y="4429125"/>
            <a:ext cx="3143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000" b="1"/>
              <a:t>Средства </a:t>
            </a:r>
          </a:p>
          <a:p>
            <a:pPr algn="ctr">
              <a:lnSpc>
                <a:spcPct val="80000"/>
              </a:lnSpc>
            </a:pPr>
            <a:r>
              <a:rPr lang="ru-RU" sz="3000" b="1"/>
              <a:t>передачи </a:t>
            </a:r>
          </a:p>
          <a:p>
            <a:pPr algn="ctr">
              <a:lnSpc>
                <a:spcPct val="80000"/>
              </a:lnSpc>
            </a:pPr>
            <a:r>
              <a:rPr lang="ru-RU" sz="3000"/>
              <a:t>информации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85852" y="928670"/>
            <a:ext cx="6786581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400" b="1" dirty="0" smtClean="0"/>
              <a:t>Давайте отдохнем!</a:t>
            </a:r>
            <a:endParaRPr lang="ru-RU" sz="4400" b="1" dirty="0"/>
          </a:p>
        </p:txBody>
      </p:sp>
      <p:pic>
        <p:nvPicPr>
          <p:cNvPr id="8" name="Рисунок 7" descr="8д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214554"/>
            <a:ext cx="3643338" cy="4305763"/>
          </a:xfrm>
          <a:prstGeom prst="rect">
            <a:avLst/>
          </a:prstGeom>
        </p:spPr>
      </p:pic>
      <p:pic>
        <p:nvPicPr>
          <p:cNvPr id="12" name="Рисунок 11" descr="839723a96d351449c6cc0ebf14eef73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3914" y="2000240"/>
            <a:ext cx="4572032" cy="4572032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000240"/>
            <a:ext cx="8858250" cy="1066800"/>
          </a:xfrm>
        </p:spPr>
        <p:txBody>
          <a:bodyPr lIns="91440" tIns="45720" rIns="91440" bIns="45720">
            <a:normAutofit fontScale="90000"/>
          </a:bodyPr>
          <a:lstStyle/>
          <a:p>
            <a:pPr>
              <a:defRPr/>
            </a:pPr>
            <a:r>
              <a:rPr lang="ru-RU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Важно, чтобы в процессе передачи информация передавалась  </a:t>
            </a:r>
            <a:r>
              <a:rPr lang="ru-RU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быстро, без искажений и без помех.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00063" y="4929188"/>
            <a:ext cx="1728787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Arial" charset="0"/>
              </a:rPr>
              <a:t>Источник </a:t>
            </a:r>
          </a:p>
          <a:p>
            <a:pPr algn="ctr"/>
            <a:r>
              <a:rPr lang="ru-RU" sz="2000" b="1">
                <a:latin typeface="Arial" charset="0"/>
              </a:rPr>
              <a:t>информации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858000" y="4929188"/>
            <a:ext cx="1871663" cy="11525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>
                <a:latin typeface="Arial" charset="0"/>
              </a:rPr>
              <a:t>Приемник </a:t>
            </a:r>
          </a:p>
          <a:p>
            <a:pPr algn="ctr"/>
            <a:r>
              <a:rPr lang="ru-RU" sz="2000" b="1">
                <a:latin typeface="Arial" charset="0"/>
              </a:rPr>
              <a:t>информации</a:t>
            </a: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2714625" y="4929188"/>
            <a:ext cx="3786188" cy="1008062"/>
          </a:xfrm>
          <a:prstGeom prst="rightArrow">
            <a:avLst>
              <a:gd name="adj1" fmla="val 50000"/>
              <a:gd name="adj2" fmla="val 96411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latin typeface="Arial" charset="0"/>
              </a:rPr>
              <a:t>Информационный канал</a:t>
            </a:r>
          </a:p>
        </p:txBody>
      </p:sp>
      <p:pic>
        <p:nvPicPr>
          <p:cNvPr id="13" name="Picture 4" descr="AMERI0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7100" y="3303588"/>
            <a:ext cx="153670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AMERI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403225" y="3143250"/>
            <a:ext cx="14763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3643313" y="3429000"/>
            <a:ext cx="1928812" cy="1643063"/>
            <a:chOff x="3643306" y="0"/>
            <a:chExt cx="2084383" cy="2091662"/>
          </a:xfrm>
        </p:grpSpPr>
        <p:pic>
          <p:nvPicPr>
            <p:cNvPr id="24584" name="Picture 5" descr="MCj03980170000[1]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43306" y="0"/>
              <a:ext cx="2084383" cy="20916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5" name="TextBox 14"/>
            <p:cNvSpPr txBox="1">
              <a:spLocks noChangeArrowheads="1"/>
            </p:cNvSpPr>
            <p:nvPr/>
          </p:nvSpPr>
          <p:spPr bwMode="auto">
            <a:xfrm>
              <a:off x="4143372" y="571480"/>
              <a:ext cx="13573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002060"/>
                  </a:solidFill>
                </a:rPr>
                <a:t>помехи</a:t>
              </a:r>
            </a:p>
          </p:txBody>
        </p:sp>
      </p:grp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429250" cy="762000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l">
              <a:defRPr/>
            </a:pPr>
            <a:r>
              <a:rPr lang="ru-RU" b="1" dirty="0">
                <a:solidFill>
                  <a:schemeClr val="tx1"/>
                </a:solidFill>
              </a:rPr>
              <a:t>Вопросы на засыпку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836613"/>
            <a:ext cx="8674130" cy="602138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defRPr/>
            </a:pPr>
            <a:endParaRPr lang="ru-RU" sz="2800" dirty="0" smtClean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… Шлет с письмом она гонца,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 чтоб порадовать отца.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А ткачиха с поварихой,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С сватьей бабой </a:t>
            </a:r>
            <a:r>
              <a:rPr lang="ru-RU" sz="2800" dirty="0" err="1" smtClean="0"/>
              <a:t>Бабарихой</a:t>
            </a:r>
            <a:endParaRPr lang="ru-RU" sz="2800" dirty="0" smtClean="0"/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Извести ее хотят,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Перенять гонца велят;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Сами шлют гонца другого …</a:t>
            </a:r>
          </a:p>
          <a:p>
            <a:pPr algn="r">
              <a:lnSpc>
                <a:spcPct val="80000"/>
              </a:lnSpc>
              <a:buFontTx/>
              <a:buNone/>
              <a:defRPr/>
            </a:pPr>
            <a:r>
              <a:rPr lang="ru-RU" sz="2800" dirty="0" smtClean="0"/>
              <a:t>(Отрывок из сказки А.С. Пушкина)</a:t>
            </a:r>
          </a:p>
          <a:p>
            <a:pPr>
              <a:lnSpc>
                <a:spcPct val="80000"/>
              </a:lnSpc>
              <a:spcBef>
                <a:spcPts val="1000"/>
              </a:spcBef>
              <a:defRPr/>
            </a:pPr>
            <a:r>
              <a:rPr lang="ru-RU" sz="2800" dirty="0" smtClean="0"/>
              <a:t>Назовите </a:t>
            </a:r>
            <a:r>
              <a:rPr lang="ru-RU" sz="2800" u="sng" dirty="0" smtClean="0"/>
              <a:t>источник</a:t>
            </a:r>
            <a:r>
              <a:rPr lang="ru-RU" sz="2800" dirty="0" smtClean="0"/>
              <a:t> информации, ее </a:t>
            </a:r>
            <a:r>
              <a:rPr lang="ru-RU" sz="2800" u="sng" dirty="0" smtClean="0"/>
              <a:t>приемник</a:t>
            </a:r>
            <a:r>
              <a:rPr lang="ru-RU" sz="2800" dirty="0" smtClean="0"/>
              <a:t> и </a:t>
            </a:r>
            <a:r>
              <a:rPr lang="ru-RU" sz="2800" u="sng" dirty="0" smtClean="0"/>
              <a:t>информационный канал. </a:t>
            </a:r>
            <a:endParaRPr lang="en-US" sz="2800" u="sng" dirty="0" smtClean="0"/>
          </a:p>
          <a:p>
            <a:pPr>
              <a:lnSpc>
                <a:spcPct val="80000"/>
              </a:lnSpc>
              <a:spcBef>
                <a:spcPts val="1000"/>
              </a:spcBef>
              <a:defRPr/>
            </a:pPr>
            <a:r>
              <a:rPr lang="ru-RU" sz="2800" dirty="0" smtClean="0"/>
              <a:t>Кто в данной ситуации создавал </a:t>
            </a:r>
            <a:r>
              <a:rPr lang="ru-RU" sz="2800" dirty="0" smtClean="0">
                <a:solidFill>
                  <a:srgbClr val="FF0000"/>
                </a:solidFill>
              </a:rPr>
              <a:t>помехи</a:t>
            </a:r>
            <a:r>
              <a:rPr lang="ru-RU" sz="2800" dirty="0" smtClean="0"/>
              <a:t> для качественной передачи информации?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1983</TotalTime>
  <Words>286</Words>
  <Application>Microsoft Office PowerPoint</Application>
  <PresentationFormat>Экран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Слайд 2</vt:lpstr>
      <vt:lpstr>Передача информации</vt:lpstr>
      <vt:lpstr>Передача информации</vt:lpstr>
      <vt:lpstr>Как можно изобразить схему передачи информации с помощью этих объектов?</vt:lpstr>
      <vt:lpstr>Схема передачи информации</vt:lpstr>
      <vt:lpstr>Слайд 7</vt:lpstr>
      <vt:lpstr>Важно, чтобы в процессе передачи информация передавалась  быстро, без искажений и без помех.</vt:lpstr>
      <vt:lpstr>Вопросы на засыпку</vt:lpstr>
      <vt:lpstr>Назовите точное название сказки, из которой был рассмотрен фрагмент</vt:lpstr>
      <vt:lpstr>Самое важное:</vt:lpstr>
      <vt:lpstr>Домашнее задание:</vt:lpstr>
      <vt:lpstr>Практическая работа № 7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Передача информации</dc:title>
  <dc:creator>Лопатины</dc:creator>
  <cp:lastModifiedBy>Дом</cp:lastModifiedBy>
  <cp:revision>128</cp:revision>
  <dcterms:created xsi:type="dcterms:W3CDTF">2008-11-24T11:56:22Z</dcterms:created>
  <dcterms:modified xsi:type="dcterms:W3CDTF">2014-11-11T06:27:13Z</dcterms:modified>
</cp:coreProperties>
</file>